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Nunito" panose="020B0604020202020204" charset="-52"/>
      <p:regular r:id="rId18"/>
      <p:bold r:id="rId19"/>
      <p:italic r:id="rId20"/>
      <p:boldItalic r:id="rId21"/>
    </p:embeddedFont>
    <p:embeddedFont>
      <p:font typeface="Georgia" panose="02040502050405020303" pitchFamily="18" charset="0"/>
      <p:regular r:id="rId22"/>
      <p:bold r:id="rId23"/>
      <p:italic r:id="rId24"/>
      <p:boldItalic r:id="rId25"/>
    </p:embeddedFont>
    <p:embeddedFont>
      <p:font typeface="Caveat" panose="020B0604020202020204" charset="0"/>
      <p:regular r:id="rId26"/>
      <p:bold r:id="rId27"/>
    </p:embeddedFont>
    <p:embeddedFont>
      <p:font typeface="Roboto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45" d="100"/>
          <a:sy n="145" d="100"/>
        </p:scale>
        <p:origin x="-570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009765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f4cc2b6aad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f4cc2b6aad_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f4cc2b6aad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f4cc2b6aad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f4cbd053f4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f4cbd053f4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f4cc2b6aa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f4cc2b6aa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f4cc2b6aa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f4cc2b6aa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f4cc2b6aa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f4cc2b6aa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f4cc2b6aad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f4cc2b6aad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f4cc2b6aad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f4cc2b6aad_1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f4cc2b6aad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f4cc2b6aad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f4cc2b6aad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f4cc2b6aad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0%B0%D1%82%D1%83%D1%80%D1%84%D0%B8%D0%BB%D0%BE%D1%81%D0%BE%D1%84%D0%B8%D1%8F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u.wikipedia.org/wiki/%D0%91%D0%BE%D0%B3%D0%BE%D1%81%D0%BB%D0%BE%D0%B2" TargetMode="External"/><Relationship Id="rId5" Type="http://schemas.openxmlformats.org/officeDocument/2006/relationships/hyperlink" Target="https://ru.wikipedia.org/wiki/%D0%A5%D0%B8%D0%BC%D0%B8%D0%BA" TargetMode="External"/><Relationship Id="rId4" Type="http://schemas.openxmlformats.org/officeDocument/2006/relationships/hyperlink" Target="https://ru.wikipedia.org/wiki/%D0%A4%D0%B8%D0%B7%D0%B8%D0%B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artaslov.ru/%D0%B7%D0%BD%D0%B0%D1%87%D0%B5%D0%BD%D0%B8%D0%B5-%D1%81%D0%BB%D0%BE%D0%B2%D0%B0/%D0%93%D0%BE%D1%80%D0%B5%D0%BD%D0%B8%D0%B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ru.wikipedia.org/wiki/%D0%92%D0%B5%D0%BB%D0%B8%D0%BA%D0%BE%D0%B1%D1%80%D0%B8%D1%82%D0%B0%D0%BD%D0%B8%D1%8F" TargetMode="External"/><Relationship Id="rId7" Type="http://schemas.openxmlformats.org/officeDocument/2006/relationships/hyperlink" Target="https://ru.wikipedia.org/wiki/%D0%A4%D1%80%D0%B0%D0%BD%D1%86%D1%83%D0%B7%D1%81%D0%BA%D0%B0%D1%8F_%D0%B0%D0%BA%D0%B0%D0%B4%D0%B5%D0%BC%D0%B8%D1%8F_%D0%BD%D0%B0%D1%83%D0%B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u.wikipedia.org/wiki/%D0%9B%D0%BE%D0%BD%D0%B4%D0%BE%D0%BD%D1%81%D0%BA%D0%BE%D0%B5_%D0%BA%D0%BE%D1%80%D0%BE%D0%BB%D0%B5%D0%B2%D1%81%D0%BA%D0%BE%D0%B5_%D0%BE%D0%B1%D1%89%D0%B5%D1%81%D1%82%D0%B2%D0%BE" TargetMode="External"/><Relationship Id="rId5" Type="http://schemas.openxmlformats.org/officeDocument/2006/relationships/hyperlink" Target="https://ru.wikipedia.org/wiki/%D0%A5%D0%B8%D0%BC%D0%B8%D0%BA" TargetMode="External"/><Relationship Id="rId4" Type="http://schemas.openxmlformats.org/officeDocument/2006/relationships/hyperlink" Target="https://ru.wikipedia.org/wiki/%D0%A4%D0%B8%D0%B7%D0%B8%D0%B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5%D1%81%D1%82%D0%B5%D1%81%D1%82%D0%B2%D0%BE%D0%B8%D1%81%D0%BF%D1%8B%D1%82%D0%B0%D1%82%D0%B5%D0%BB%D1%8C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hyperlink" Target="https://ru.wikipedia.org/wiki/%D0%A5%D0%B8%D0%BC%D0%B8%D1%8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1858700" y="1142996"/>
            <a:ext cx="5361300" cy="212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10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Водород. История открытия </a:t>
            </a:r>
            <a:endParaRPr sz="5100">
              <a:solidFill>
                <a:srgbClr val="0000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i="1">
                <a:solidFill>
                  <a:srgbClr val="20124D"/>
                </a:solidFill>
              </a:rPr>
              <a:t>подготовил: Тюленев Ярослав, группа 34 СМ</a:t>
            </a:r>
            <a:endParaRPr b="1" i="1">
              <a:solidFill>
                <a:srgbClr val="20124D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20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5" b="1" i="1">
                <a:solidFill>
                  <a:schemeClr val="accent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                                                   Водород</a:t>
            </a:r>
            <a:r>
              <a:rPr lang="ru" sz="2205" b="1" i="1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-</a:t>
            </a:r>
            <a:endParaRPr sz="2205" b="1" i="1">
              <a:solidFill>
                <a:srgbClr val="0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5" b="1" i="1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 один из важнейших элементов во Вселенной. </a:t>
            </a:r>
            <a:endParaRPr sz="2205" b="1" i="1">
              <a:solidFill>
                <a:srgbClr val="0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5" b="1" i="1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Хотя его свойства хорошо изучены, он не перестает интересовать ученых, инженеров, конструкторов. Данный элемент является темой тысяч научных работ, дипломов и рефератов. </a:t>
            </a:r>
            <a:endParaRPr sz="2205" b="1" i="1">
              <a:solidFill>
                <a:srgbClr val="0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5" b="1" i="1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История открытия водорода – это история самой науки, системы знаний, пришедшей на смену невежеству и религиозным догмам.</a:t>
            </a:r>
            <a:r>
              <a:rPr lang="ru" sz="2205" b="1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 </a:t>
            </a:r>
            <a:endParaRPr sz="2205" b="1">
              <a:solidFill>
                <a:srgbClr val="0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" name="Google Shape;192;p22"/>
          <p:cNvSpPr txBox="1">
            <a:spLocks noGrp="1"/>
          </p:cNvSpPr>
          <p:nvPr>
            <p:ph type="body" idx="1"/>
          </p:nvPr>
        </p:nvSpPr>
        <p:spPr>
          <a:xfrm>
            <a:off x="819150" y="3794750"/>
            <a:ext cx="75057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accent6"/>
                </a:solidFill>
              </a:rPr>
              <a:t>Спасибо за внимание!!!</a:t>
            </a:r>
            <a:endParaRPr b="1">
              <a:solidFill>
                <a:schemeClr val="accent6"/>
              </a:solidFill>
            </a:endParaRPr>
          </a:p>
        </p:txBody>
      </p:sp>
      <p:sp>
        <p:nvSpPr>
          <p:cNvPr id="198" name="Google Shape;198;p23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9" name="Google Shape;19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0148" y="1399223"/>
            <a:ext cx="1529400" cy="14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2223" y="1947848"/>
            <a:ext cx="1529400" cy="14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5273" y="2694623"/>
            <a:ext cx="1529400" cy="14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9473" y="509598"/>
            <a:ext cx="1529400" cy="14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5948" y="1604973"/>
            <a:ext cx="1529400" cy="14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0698" y="2957598"/>
            <a:ext cx="1529400" cy="148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body" idx="1"/>
          </p:nvPr>
        </p:nvSpPr>
        <p:spPr>
          <a:xfrm>
            <a:off x="4351025" y="617225"/>
            <a:ext cx="4374000" cy="3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 b="1" i="1">
                <a:solidFill>
                  <a:srgbClr val="000000"/>
                </a:solidFill>
              </a:rPr>
              <a:t>             </a:t>
            </a:r>
            <a:r>
              <a:rPr lang="ru" sz="2216" b="1" i="1" u="sng">
                <a:solidFill>
                  <a:schemeClr val="accent6"/>
                </a:solidFill>
              </a:rPr>
              <a:t>ТЕОФРАТ ПАРАЦЕЛЬС </a:t>
            </a:r>
            <a:r>
              <a:rPr lang="ru" sz="2016" b="1" i="1" u="sng">
                <a:solidFill>
                  <a:schemeClr val="accent6"/>
                </a:solidFill>
              </a:rPr>
              <a:t>( 1493 - 1541 гг)</a:t>
            </a:r>
            <a:endParaRPr sz="2016" b="1" i="1" u="sng">
              <a:solidFill>
                <a:schemeClr val="accent6"/>
              </a:solidFill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 b="1" i="1">
                <a:solidFill>
                  <a:srgbClr val="000000"/>
                </a:solidFill>
              </a:rPr>
              <a:t> </a:t>
            </a:r>
            <a:r>
              <a:rPr lang="ru" sz="1852" b="1" i="1">
                <a:solidFill>
                  <a:srgbClr val="000000"/>
                </a:solidFill>
              </a:rPr>
              <a:t>Парацельс</a:t>
            </a:r>
            <a:r>
              <a:rPr lang="ru" sz="1852" b="1">
                <a:solidFill>
                  <a:srgbClr val="000000"/>
                </a:solidFill>
              </a:rPr>
              <a:t> - </a:t>
            </a:r>
            <a:r>
              <a:rPr lang="ru" sz="1652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алхимик, философ и врач, одна из  самых загадочных личностей древнего мира. Парацельса можно считать одним из основателей современной науки и медицины.  </a:t>
            </a:r>
            <a:endParaRPr sz="1652" b="1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 b="1" i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 b="1" i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В</a:t>
            </a:r>
            <a:r>
              <a:rPr lang="ru" sz="1917" b="1" i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первые получил неизвестный горючий газ</a:t>
            </a:r>
            <a:r>
              <a:rPr lang="ru" sz="1917" b="1" i="1">
                <a:solidFill>
                  <a:schemeClr val="accent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погружая железные опилки в серную кислоту в XVI веке.   Правда отделить этот газ от воздуха так и не удалось. Этим газом был водород.</a:t>
            </a:r>
            <a:endParaRPr sz="1917" b="1" i="1">
              <a:solidFill>
                <a:schemeClr val="accent6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500">
              <a:solidFill>
                <a:srgbClr val="11111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1550" y="577325"/>
            <a:ext cx="3124201" cy="390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3756650" y="845600"/>
            <a:ext cx="45681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500" b="1">
                <a:solidFill>
                  <a:schemeClr val="accent6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ru" sz="1700" b="1">
                <a:solidFill>
                  <a:schemeClr val="accent6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       </a:t>
            </a:r>
            <a:r>
              <a:rPr lang="ru" sz="1922" b="1" u="sng">
                <a:solidFill>
                  <a:schemeClr val="accent6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Роберт Бойль ( 1627 - 1691 гг)</a:t>
            </a:r>
            <a:endParaRPr sz="1922" b="1" u="sng">
              <a:solidFill>
                <a:schemeClr val="accent6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1383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1716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англо-ирландский </a:t>
            </a:r>
            <a:r>
              <a:rPr lang="ru" sz="1716" b="1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натурфилософ</a:t>
            </a:r>
            <a:r>
              <a:rPr lang="ru" sz="1716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" sz="1716" b="1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физик</a:t>
            </a:r>
            <a:r>
              <a:rPr lang="ru" sz="1716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" sz="1716" b="1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химик</a:t>
            </a:r>
            <a:r>
              <a:rPr lang="ru" sz="1716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ru" sz="1716" b="1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богослов</a:t>
            </a:r>
            <a:endParaRPr sz="2366" b="1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22" b="1">
              <a:solidFill>
                <a:schemeClr val="accent6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 b="1">
                <a:solidFill>
                  <a:schemeClr val="accent6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300" b="1">
              <a:solidFill>
                <a:schemeClr val="accent6"/>
              </a:solidFill>
            </a:endParaRPr>
          </a:p>
        </p:txBody>
      </p:sp>
      <p:sp>
        <p:nvSpPr>
          <p:cNvPr id="142" name="Google Shape;142;p15"/>
          <p:cNvSpPr txBox="1">
            <a:spLocks noGrp="1"/>
          </p:cNvSpPr>
          <p:nvPr>
            <p:ph type="body" idx="1"/>
          </p:nvPr>
        </p:nvSpPr>
        <p:spPr>
          <a:xfrm>
            <a:off x="3870950" y="1990725"/>
            <a:ext cx="48768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50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" sz="1450" b="1">
                <a:solidFill>
                  <a:schemeClr val="accent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В 1671 году Роберт Бойль опубликовал статью «Новые эксперименты, касающиеся отношения между пламенем и воздухом», в которой он описал реакцию между железными опилками и разбавленными кислотами. В процессе экспериментов ученый заметил, что реакция данных веществ приводит к эволюции газообразного водорода («горючий раствор Марса»).   </a:t>
            </a:r>
            <a:endParaRPr sz="1400" b="1">
              <a:solidFill>
                <a:schemeClr val="accent6"/>
              </a:solidFill>
            </a:endParaRPr>
          </a:p>
        </p:txBody>
      </p:sp>
      <p:pic>
        <p:nvPicPr>
          <p:cNvPr id="143" name="Google Shape;143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9150" y="556250"/>
            <a:ext cx="2876550" cy="388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</p:txBody>
      </p:sp>
      <p:sp>
        <p:nvSpPr>
          <p:cNvPr id="149" name="Google Shape;149;p16"/>
          <p:cNvSpPr txBox="1">
            <a:spLocks noGrp="1"/>
          </p:cNvSpPr>
          <p:nvPr>
            <p:ph type="body" idx="1"/>
          </p:nvPr>
        </p:nvSpPr>
        <p:spPr>
          <a:xfrm>
            <a:off x="3756650" y="617225"/>
            <a:ext cx="4968300" cy="3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 b="1" i="1">
                <a:solidFill>
                  <a:srgbClr val="000000"/>
                </a:solidFill>
              </a:rPr>
              <a:t> </a:t>
            </a:r>
            <a:r>
              <a:rPr lang="ru" sz="2316" b="1" i="1" u="sng">
                <a:solidFill>
                  <a:schemeClr val="accent6"/>
                </a:solidFill>
              </a:rPr>
              <a:t>Михаил Васильевич Ломоносов </a:t>
            </a:r>
            <a:r>
              <a:rPr lang="ru" sz="2116" b="1" i="1" u="sng">
                <a:solidFill>
                  <a:schemeClr val="accent6"/>
                </a:solidFill>
              </a:rPr>
              <a:t>( 1711 - 1765 гг.)</a:t>
            </a:r>
            <a:endParaRPr sz="2116" b="1" i="1" u="sng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4" b="1">
                <a:solidFill>
                  <a:srgbClr val="11111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великий русский ученый, химик, физик, художник, историк, поэт и писатель, труды которого известны во всем мире</a:t>
            </a:r>
            <a:endParaRPr sz="1400" b="1">
              <a:solidFill>
                <a:srgbClr val="11111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85" b="1">
                <a:solidFill>
                  <a:schemeClr val="accent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Русский ученый первым в 1745 году выдвинул гипотезу, о том что водород (“горючий пар”) представляет собой флогистон - </a:t>
            </a:r>
            <a:r>
              <a:rPr lang="ru" sz="1685" b="1">
                <a:solidFill>
                  <a:schemeClr val="accent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г</a:t>
            </a:r>
            <a:r>
              <a:rPr lang="ru" sz="1785" b="1">
                <a:solidFill>
                  <a:schemeClr val="accent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ипотетическая «сверхтонкая материя» — «огненная субстанция», якобы наполняющая все горючие вещества и высвобождающаяся из них при </a:t>
            </a:r>
            <a:r>
              <a:rPr lang="ru" sz="1785" b="1">
                <a:solidFill>
                  <a:schemeClr val="accent6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горении</a:t>
            </a:r>
            <a:r>
              <a:rPr lang="ru" sz="1785" b="1">
                <a:solidFill>
                  <a:schemeClr val="accent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885" b="1">
              <a:solidFill>
                <a:schemeClr val="accent6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4C3C28"/>
                </a:solidFill>
                <a:highlight>
                  <a:srgbClr val="FFFFDE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endParaRPr sz="1700" b="1" i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500">
              <a:solidFill>
                <a:srgbClr val="11111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500">
              <a:solidFill>
                <a:srgbClr val="11111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6775" y="617225"/>
            <a:ext cx="2758425" cy="390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7"/>
          <p:cNvSpPr txBox="1">
            <a:spLocks noGrp="1"/>
          </p:cNvSpPr>
          <p:nvPr>
            <p:ph type="title"/>
          </p:nvPr>
        </p:nvSpPr>
        <p:spPr>
          <a:xfrm>
            <a:off x="3733800" y="548650"/>
            <a:ext cx="4590900" cy="12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 i="1" u="sng">
                <a:solidFill>
                  <a:schemeClr val="accent6"/>
                </a:solidFill>
              </a:rPr>
              <a:t>Генри Кавендиш (1731-1810 гг)</a:t>
            </a:r>
            <a:endParaRPr sz="2100" b="1" i="1" u="sng">
              <a:solidFill>
                <a:schemeClr val="accent6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50" b="1">
                <a:solidFill>
                  <a:srgbClr val="111111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британский</a:t>
            </a:r>
            <a:r>
              <a:rPr lang="ru" sz="1350" b="1">
                <a:solidFill>
                  <a:srgbClr val="11111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1350" b="1">
                <a:solidFill>
                  <a:srgbClr val="111111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физик</a:t>
            </a:r>
            <a:r>
              <a:rPr lang="ru" sz="1350" b="1">
                <a:solidFill>
                  <a:srgbClr val="11111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ru" sz="1350" b="1">
                <a:solidFill>
                  <a:srgbClr val="111111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химик</a:t>
            </a:r>
            <a:r>
              <a:rPr lang="ru" sz="1350" b="1">
                <a:solidFill>
                  <a:srgbClr val="11111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член </a:t>
            </a:r>
            <a:r>
              <a:rPr lang="ru" sz="1350" b="1">
                <a:solidFill>
                  <a:srgbClr val="111111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Лондонского королевского общества</a:t>
            </a:r>
            <a:r>
              <a:rPr lang="ru" sz="1350" b="1">
                <a:solidFill>
                  <a:srgbClr val="11111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иностранный член </a:t>
            </a:r>
            <a:r>
              <a:rPr lang="ru" sz="1350" b="1">
                <a:solidFill>
                  <a:srgbClr val="111111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Парижской академии наук</a:t>
            </a:r>
            <a:r>
              <a:rPr lang="ru" sz="1350" b="1">
                <a:solidFill>
                  <a:srgbClr val="11111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2500" b="1" i="1">
              <a:solidFill>
                <a:srgbClr val="111111"/>
              </a:solidFill>
            </a:endParaRPr>
          </a:p>
        </p:txBody>
      </p:sp>
      <p:sp>
        <p:nvSpPr>
          <p:cNvPr id="156" name="Google Shape;156;p17"/>
          <p:cNvSpPr txBox="1">
            <a:spLocks noGrp="1"/>
          </p:cNvSpPr>
          <p:nvPr>
            <p:ph type="body" idx="1"/>
          </p:nvPr>
        </p:nvSpPr>
        <p:spPr>
          <a:xfrm>
            <a:off x="3733950" y="1990725"/>
            <a:ext cx="48234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 b="1">
                <a:solidFill>
                  <a:schemeClr val="accent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Одним из основных открытий Генри Кавендиша было открытие водорода. В 1766 году он провел серию экспериментов, в результате которых обнаружил, что при реакции металла с кислородом образуется газ, который он назвал “воспламеняющимся воздухом”. Этот газ позже был назван водородом и стал одним из важнейших элементов в химии.</a:t>
            </a:r>
            <a:endParaRPr sz="1500" b="1">
              <a:solidFill>
                <a:schemeClr val="accent6"/>
              </a:solidFill>
            </a:endParaRPr>
          </a:p>
        </p:txBody>
      </p:sp>
      <p:pic>
        <p:nvPicPr>
          <p:cNvPr id="157" name="Google Shape;157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5800" y="373375"/>
            <a:ext cx="2758450" cy="390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/>
          <p:cNvSpPr txBox="1">
            <a:spLocks noGrp="1"/>
          </p:cNvSpPr>
          <p:nvPr>
            <p:ph type="title"/>
          </p:nvPr>
        </p:nvSpPr>
        <p:spPr>
          <a:xfrm>
            <a:off x="3680450" y="845600"/>
            <a:ext cx="46443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</p:txBody>
      </p:sp>
      <p:sp>
        <p:nvSpPr>
          <p:cNvPr id="163" name="Google Shape;163;p18"/>
          <p:cNvSpPr txBox="1">
            <a:spLocks noGrp="1"/>
          </p:cNvSpPr>
          <p:nvPr>
            <p:ph type="body" idx="1"/>
          </p:nvPr>
        </p:nvSpPr>
        <p:spPr>
          <a:xfrm>
            <a:off x="3756650" y="617225"/>
            <a:ext cx="4968300" cy="3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 b="1" i="1">
                <a:solidFill>
                  <a:srgbClr val="000000"/>
                </a:solidFill>
              </a:rPr>
              <a:t> </a:t>
            </a:r>
            <a:r>
              <a:rPr lang="ru" sz="6987" b="1" i="1">
                <a:solidFill>
                  <a:schemeClr val="accent6"/>
                </a:solidFill>
              </a:rPr>
              <a:t>Антуан Лавуазье  </a:t>
            </a:r>
            <a:r>
              <a:rPr lang="ru" sz="6787" b="1" i="1">
                <a:solidFill>
                  <a:schemeClr val="accent6"/>
                </a:solidFill>
              </a:rPr>
              <a:t>(1743- 1794 гг.)  </a:t>
            </a:r>
            <a:endParaRPr sz="6787" b="1" i="1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6250" b="1">
                <a:solidFill>
                  <a:srgbClr val="11111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французский </a:t>
            </a:r>
            <a:r>
              <a:rPr lang="ru" sz="6250" b="1">
                <a:solidFill>
                  <a:srgbClr val="111111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естествоиспытатель</a:t>
            </a:r>
            <a:r>
              <a:rPr lang="ru" sz="6250" b="1">
                <a:solidFill>
                  <a:srgbClr val="11111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основатель современной </a:t>
            </a:r>
            <a:r>
              <a:rPr lang="ru" sz="6250" b="1">
                <a:solidFill>
                  <a:srgbClr val="111111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химии</a:t>
            </a:r>
            <a:r>
              <a:rPr lang="ru" sz="6250" b="1">
                <a:solidFill>
                  <a:srgbClr val="11111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6250" b="1">
              <a:solidFill>
                <a:srgbClr val="11111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87" b="1">
              <a:solidFill>
                <a:schemeClr val="accent6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87" b="1">
              <a:solidFill>
                <a:schemeClr val="accent6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87" b="1">
              <a:solidFill>
                <a:schemeClr val="accent6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287" b="1">
                <a:solidFill>
                  <a:schemeClr val="accent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7487" b="1">
                <a:solidFill>
                  <a:schemeClr val="accent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Смог синтезировать воду и выделить из нее этот самый «горючий воздух» – водород. И к слову именно Лавуазье предложил водороду его название – «Hydrogenium», он же «водород» </a:t>
            </a:r>
            <a:endParaRPr sz="8274" b="1" i="1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992" b="1">
                <a:solidFill>
                  <a:schemeClr val="accent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2487" b="1">
              <a:solidFill>
                <a:schemeClr val="accent6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87" b="1">
              <a:solidFill>
                <a:schemeClr val="accent6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85" b="1">
                <a:solidFill>
                  <a:schemeClr val="accent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1885" b="1">
              <a:solidFill>
                <a:schemeClr val="accent6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4C3C28"/>
                </a:solidFill>
                <a:highlight>
                  <a:srgbClr val="FFFFDE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endParaRPr sz="1700" b="1" i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500">
              <a:solidFill>
                <a:srgbClr val="11111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500">
              <a:solidFill>
                <a:srgbClr val="11111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1975" y="617225"/>
            <a:ext cx="2834650" cy="364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9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71" name="Google Shape;17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150" y="285750"/>
            <a:ext cx="7760974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0"/>
          <p:cNvSpPr txBox="1">
            <a:spLocks noGrp="1"/>
          </p:cNvSpPr>
          <p:nvPr>
            <p:ph type="title"/>
          </p:nvPr>
        </p:nvSpPr>
        <p:spPr>
          <a:xfrm>
            <a:off x="3726175" y="845600"/>
            <a:ext cx="4598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 i="1">
                <a:solidFill>
                  <a:schemeClr val="accent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Уильям Николсон</a:t>
            </a:r>
            <a:r>
              <a:rPr lang="ru" sz="1900" b="1">
                <a:solidFill>
                  <a:schemeClr val="accent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(1753–1815) и его напарник хирург </a:t>
            </a:r>
            <a:r>
              <a:rPr lang="ru" sz="1900" b="1" i="1">
                <a:solidFill>
                  <a:schemeClr val="accent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Энтони Карлайл</a:t>
            </a:r>
            <a:r>
              <a:rPr lang="ru" sz="1900" b="1">
                <a:solidFill>
                  <a:schemeClr val="accent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(1768–1840)</a:t>
            </a:r>
            <a:endParaRPr sz="3800" b="1">
              <a:solidFill>
                <a:schemeClr val="accent6"/>
              </a:solidFill>
            </a:endParaRPr>
          </a:p>
        </p:txBody>
      </p:sp>
      <p:sp>
        <p:nvSpPr>
          <p:cNvPr id="177" name="Google Shape;177;p20"/>
          <p:cNvSpPr txBox="1">
            <a:spLocks noGrp="1"/>
          </p:cNvSpPr>
          <p:nvPr>
            <p:ph type="body" idx="1"/>
          </p:nvPr>
        </p:nvSpPr>
        <p:spPr>
          <a:xfrm>
            <a:off x="3787150" y="1990725"/>
            <a:ext cx="47016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700" b="1">
                <a:solidFill>
                  <a:srgbClr val="11111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В 1800 году они впервые разложили воду с помощью электричества на водород и кислород. Водород исследователи собрали, а кислород определили по тому, как он окислил медную проволоку.</a:t>
            </a:r>
            <a:endParaRPr sz="1900" b="1">
              <a:solidFill>
                <a:srgbClr val="111111"/>
              </a:solidFill>
            </a:endParaRPr>
          </a:p>
        </p:txBody>
      </p:sp>
      <p:pic>
        <p:nvPicPr>
          <p:cNvPr id="178" name="Google Shape;17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525" y="281950"/>
            <a:ext cx="2034550" cy="2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70650" y="2426400"/>
            <a:ext cx="1790700" cy="212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1"/>
          <p:cNvSpPr txBox="1">
            <a:spLocks noGrp="1"/>
          </p:cNvSpPr>
          <p:nvPr>
            <p:ph type="title"/>
          </p:nvPr>
        </p:nvSpPr>
        <p:spPr>
          <a:xfrm>
            <a:off x="4343400" y="845600"/>
            <a:ext cx="39816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>
                <a:solidFill>
                  <a:schemeClr val="accent6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Уильям Роберт Гроув (1811 - 1896 гг)</a:t>
            </a:r>
            <a:endParaRPr sz="1800" b="1">
              <a:solidFill>
                <a:schemeClr val="accent6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50" b="1">
                <a:solidFill>
                  <a:srgbClr val="11111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английский физик и химик</a:t>
            </a:r>
            <a:endParaRPr sz="2100" b="1">
              <a:solidFill>
                <a:srgbClr val="11111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1"/>
          <p:cNvSpPr txBox="1">
            <a:spLocks noGrp="1"/>
          </p:cNvSpPr>
          <p:nvPr>
            <p:ph type="body" idx="1"/>
          </p:nvPr>
        </p:nvSpPr>
        <p:spPr>
          <a:xfrm>
            <a:off x="4343250" y="1990725"/>
            <a:ext cx="39816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800" b="1">
                <a:solidFill>
                  <a:schemeClr val="accent6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Провел серию экспериментов по электролизу, он использовал электричество для разделения воды на водород и кислород, а затем сделал обратное - генерировал электричество из реакции кислорода с водородом.</a:t>
            </a:r>
            <a:endParaRPr sz="1800" b="1">
              <a:solidFill>
                <a:schemeClr val="accent6"/>
              </a:solidFill>
            </a:endParaRPr>
          </a:p>
        </p:txBody>
      </p:sp>
      <p:pic>
        <p:nvPicPr>
          <p:cNvPr id="186" name="Google Shape;18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800" y="647700"/>
            <a:ext cx="2914650" cy="383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510</Words>
  <Application>Microsoft Office PowerPoint</Application>
  <PresentationFormat>Экран (16:9)</PresentationFormat>
  <Paragraphs>45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Nunito</vt:lpstr>
      <vt:lpstr>Georgia</vt:lpstr>
      <vt:lpstr>Caveat</vt:lpstr>
      <vt:lpstr>Times New Roman</vt:lpstr>
      <vt:lpstr>Roboto</vt:lpstr>
      <vt:lpstr>Shift</vt:lpstr>
      <vt:lpstr>Водород. История открытия </vt:lpstr>
      <vt:lpstr> </vt:lpstr>
      <vt:lpstr>                       Роберт Бойль ( 1627 - 1691 гг)    англо-ирландский натурфилософ, физик, химик и богослов   </vt:lpstr>
      <vt:lpstr> </vt:lpstr>
      <vt:lpstr>Генри Кавендиш (1731-1810 гг) британский физик и химик, член Лондонского королевского общества, иностранный член Парижской академии наук </vt:lpstr>
      <vt:lpstr> </vt:lpstr>
      <vt:lpstr>Презентация PowerPoint</vt:lpstr>
      <vt:lpstr>Уильям Николсон (1753–1815) и его напарник хирург Энтони Карлайл (1768–1840)</vt:lpstr>
      <vt:lpstr>Уильям Роберт Гроув (1811 - 1896 гг) английский физик и химик</vt:lpstr>
      <vt:lpstr>                                                    Водород -   один из важнейших элементов во Вселенной.  Хотя его свойства хорошо изучены, он не перестает интересовать ученых, инженеров, конструкторов. Данный элемент является темой тысяч научных работ, дипломов и рефератов.  История открытия водорода – это история самой науки, системы знаний, пришедшей на смену невежеству и религиозным догмам.    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Водород. История открытия </dc:title>
  <dc:creator>79209</dc:creator>
  <cp:lastModifiedBy>79209</cp:lastModifiedBy>
  <cp:revision>1</cp:revision>
  <dcterms:modified xsi:type="dcterms:W3CDTF">2024-03-24T14:04:39Z</dcterms:modified>
</cp:coreProperties>
</file>